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92" r:id="rId5"/>
    <p:sldId id="293" r:id="rId6"/>
    <p:sldId id="262" r:id="rId7"/>
    <p:sldId id="263" r:id="rId8"/>
    <p:sldId id="264" r:id="rId9"/>
    <p:sldId id="265" r:id="rId10"/>
    <p:sldId id="266" r:id="rId11"/>
    <p:sldId id="283" r:id="rId12"/>
    <p:sldId id="270" r:id="rId13"/>
    <p:sldId id="291" r:id="rId14"/>
    <p:sldId id="284" r:id="rId15"/>
    <p:sldId id="285" r:id="rId16"/>
    <p:sldId id="286" r:id="rId17"/>
    <p:sldId id="288" r:id="rId18"/>
    <p:sldId id="296" r:id="rId19"/>
    <p:sldId id="290" r:id="rId20"/>
    <p:sldId id="294" r:id="rId21"/>
    <p:sldId id="28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4E682-719A-4513-B93E-B2BF2B5A9AE1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F2D57-595E-445F-9987-E86013992B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6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C0104-85EA-496E-AFCE-825103F0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BC05824-669F-40CF-9229-F94223324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A96EC9-AD5C-4050-B3C4-1C0E912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5BA05-D84C-41EB-8116-C90E4342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654CC2-6F73-48F9-843C-79641223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09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0C38A-6B83-46C3-941B-DF6CBA69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ECD4FF-6607-45BF-A000-1BA985F21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BA0A31-94ED-4B8A-90E9-7C40EA6B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4EA6FD-C8B3-4F88-9CA2-C3BB2E30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F5FB75-954F-4CED-9791-59AC2678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71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B152C3-EA0E-4371-AABF-3DC12474D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2B9EC6-7DDD-4E79-8D09-57ACA6D27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237E67-45FB-40C2-AE71-A822C892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AB9A27-8F06-4B3F-9834-15FFFFE5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2AFBA1-A0A4-4E3D-989E-EE9EF81B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482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9579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99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94478" y="2584195"/>
            <a:ext cx="19837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9579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57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46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4D7FE-B6DF-486C-A299-097D59197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474A8-429D-4221-B3B5-336BA533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1681AF-AC6D-4C2C-BD5B-EBD4AB24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89ABF9-D424-4E05-A08B-2A7A746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87D66D-EA06-40A9-903C-2B1800CC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091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91395-3194-4440-82B4-18F20314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C0DDB4-9587-4831-9284-0C4E07DA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FF0EAB-6B27-4AE2-885F-B26802EF5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190727-B209-4BC9-9715-BAB2028E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0CF1AD-AE10-4B07-A774-AEB3C968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01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7B4BE-6D01-43F8-9E90-D9B703A7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E6A7AD-ACEA-4997-B0B2-72660E16F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9E641B-A71C-4EA1-9399-4AFD8175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970B67-91F3-469F-BF6B-478AA802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3AE972-D4B7-423D-B826-DE214CA6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E055E4-F52D-4C26-A5A5-32CA08E7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83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CF509-5BC2-476F-B7A0-FD37B753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66BE0E-F075-42A7-9368-A977C3048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5E9DE9-2BEB-4C7D-B2E9-72C4C4ECE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039F79A-5166-4455-B478-B42CE9B6C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A38B527-84E9-4269-8421-01E82614A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7D09EB4-B60E-4B0F-8805-E4638400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E77DA3F-CAB3-4887-BF8C-9F2DC0C40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10F78C0-902B-4E25-ACD2-4DE1C514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51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FCC21-6729-4E64-A1F3-E9EC8A30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37A836F-DE8E-49D1-9FE0-08ED882D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4479E0-104E-4687-819A-EAE11B27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CCC8F2-0EA6-4DE1-B768-D34D3E1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64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0A922B-1CA3-42BF-A640-02C9FF1C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880CF7-597E-4428-9747-93FC6286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451E47B-4D7C-4FCB-B26F-85E1F634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64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4907C-D5C5-4329-9F73-08F0B015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174E2A-FFBC-4ECB-892B-503388637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1D7B42-787D-4AA4-A9AC-E274550EB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A14B76-F0A9-404D-BCDE-E3C66132C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5F4A78-CA42-4B79-953A-DF8D3305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F3BE8E-4763-464F-89E9-FE5198FE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28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758AA3-22CA-48BB-A0BE-4BB74688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87E888C-5D4D-454B-B6E4-4398C80EA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959C7C-BC92-4251-B38F-150F3C198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8DA034-56BA-46C8-9B87-DE3CBCC4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A05031-D06D-48EB-AF47-3F2AAAFA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EC2A08-965D-4106-B6C2-39F6A99A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668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0FECB4-B9AC-406E-913F-42FFEE01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CB81D6-AE02-4309-AA53-AAFCFAC51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A8D756-C13B-4AC2-A0CE-646128F86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AE38B-83D8-43E8-9324-BE379730257F}" type="datetimeFigureOut">
              <a:rPr lang="ru-RU" smtClean="0"/>
              <a:t>12.03.2024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0C5D71-B42E-471B-8392-8FB1E3353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EF60D2-B33E-4CCB-AC4F-DD9C20E2F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0E3E7-22FF-471D-BE73-EB2C0C6DF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55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2707" y="917598"/>
            <a:ext cx="27235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E5496"/>
                </a:solidFill>
                <a:latin typeface="Calibri Light"/>
                <a:cs typeface="Calibri Light"/>
              </a:rPr>
              <a:t>Рассматриваемая</a:t>
            </a:r>
            <a:r>
              <a:rPr sz="2200" spc="-25" dirty="0">
                <a:solidFill>
                  <a:srgbClr val="2E5496"/>
                </a:solidFill>
                <a:latin typeface="Calibri Light"/>
                <a:cs typeface="Calibri Light"/>
              </a:rPr>
              <a:t> </a:t>
            </a:r>
            <a:r>
              <a:rPr sz="2200" spc="-20" dirty="0">
                <a:solidFill>
                  <a:srgbClr val="2E5496"/>
                </a:solidFill>
                <a:latin typeface="Calibri Light"/>
                <a:cs typeface="Calibri Light"/>
              </a:rPr>
              <a:t>тема</a:t>
            </a:r>
            <a:endParaRPr sz="22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2707" y="1707073"/>
            <a:ext cx="8961120" cy="2133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05"/>
              </a:lnSpc>
              <a:spcBef>
                <a:spcPts val="100"/>
              </a:spcBef>
            </a:pPr>
            <a:r>
              <a:rPr lang="ru-RU" spc="-10" dirty="0">
                <a:solidFill>
                  <a:srgbClr val="000000"/>
                </a:solidFill>
              </a:rPr>
              <a:t>Мониторинг перемещения мебели и техники в общественных учреждениях с помощью технологий глубокого обучения</a:t>
            </a:r>
            <a:endParaRPr spc="-10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82936" y="5075682"/>
            <a:ext cx="8159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 Light"/>
                <a:cs typeface="Calibri Light"/>
              </a:rPr>
              <a:t>Авторы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5936" y="5635244"/>
            <a:ext cx="3324819" cy="646331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11150" marR="5080" indent="-299085" algn="r">
              <a:lnSpc>
                <a:spcPts val="2200"/>
              </a:lnSpc>
              <a:spcBef>
                <a:spcPts val="340"/>
              </a:spcBef>
            </a:pPr>
            <a:r>
              <a:rPr lang="ru-RU" sz="2000" dirty="0">
                <a:latin typeface="Calibri Light"/>
                <a:cs typeface="Calibri Light"/>
              </a:rPr>
              <a:t>Архаров Никита Михайлович</a:t>
            </a:r>
          </a:p>
          <a:p>
            <a:pPr marL="311150" marR="5080" indent="-299085" algn="r">
              <a:lnSpc>
                <a:spcPts val="2200"/>
              </a:lnSpc>
              <a:spcBef>
                <a:spcPts val="340"/>
              </a:spcBef>
            </a:pPr>
            <a:r>
              <a:rPr lang="ru-RU" sz="2000" dirty="0">
                <a:latin typeface="Calibri Light"/>
                <a:cs typeface="Calibri Light"/>
              </a:rPr>
              <a:t>Голышев Алексей Витальевич</a:t>
            </a:r>
            <a:endParaRPr sz="2000" dirty="0">
              <a:latin typeface="Calibri Light"/>
              <a:cs typeface="Calibr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03375" y="5075682"/>
            <a:ext cx="16687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 Light"/>
                <a:cs typeface="Calibri Light"/>
              </a:rPr>
              <a:t>Преподаватель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3375" y="5635244"/>
            <a:ext cx="3144520" cy="6102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340"/>
              </a:spcBef>
            </a:pPr>
            <a:r>
              <a:rPr sz="2000" dirty="0">
                <a:latin typeface="Calibri Light"/>
                <a:cs typeface="Calibri Light"/>
              </a:rPr>
              <a:t>Васендина</a:t>
            </a:r>
            <a:r>
              <a:rPr sz="2000" spc="-35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Ирина</a:t>
            </a:r>
            <a:r>
              <a:rPr sz="2000" spc="-25" dirty="0">
                <a:latin typeface="Calibri Light"/>
                <a:cs typeface="Calibri Light"/>
              </a:rPr>
              <a:t> </a:t>
            </a:r>
            <a:r>
              <a:rPr sz="2000" spc="-10" dirty="0">
                <a:latin typeface="Calibri Light"/>
                <a:cs typeface="Calibri Light"/>
              </a:rPr>
              <a:t>Сергеевна, </a:t>
            </a:r>
            <a:r>
              <a:rPr sz="2000" dirty="0">
                <a:latin typeface="Calibri Light"/>
                <a:cs typeface="Calibri Light"/>
              </a:rPr>
              <a:t>к.т.н.,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доцент</a:t>
            </a:r>
            <a:r>
              <a:rPr sz="2000" spc="-50" dirty="0">
                <a:latin typeface="Calibri Light"/>
                <a:cs typeface="Calibri Light"/>
              </a:rPr>
              <a:t> </a:t>
            </a:r>
            <a:r>
              <a:rPr sz="2000" dirty="0">
                <a:latin typeface="Calibri Light"/>
                <a:cs typeface="Calibri Light"/>
              </a:rPr>
              <a:t>кафедры</a:t>
            </a:r>
            <a:r>
              <a:rPr sz="2000" spc="-45" dirty="0">
                <a:latin typeface="Calibri Light"/>
                <a:cs typeface="Calibri Light"/>
              </a:rPr>
              <a:t> </a:t>
            </a:r>
            <a:r>
              <a:rPr sz="2000" spc="-20" dirty="0">
                <a:latin typeface="Calibri Light"/>
                <a:cs typeface="Calibri Light"/>
              </a:rPr>
              <a:t>ИСиТ</a:t>
            </a:r>
            <a:endParaRPr sz="2000">
              <a:latin typeface="Calibri Light"/>
              <a:cs typeface="Calibr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04010" y="55267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>
                <a:moveTo>
                  <a:pt x="0" y="0"/>
                </a:moveTo>
                <a:lnTo>
                  <a:pt x="3165982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54645" y="55267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>
                <a:moveTo>
                  <a:pt x="0" y="0"/>
                </a:moveTo>
                <a:lnTo>
                  <a:pt x="3165982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26723"/>
            <a:ext cx="72340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</a:t>
            </a:r>
            <a:r>
              <a:rPr spc="-110" dirty="0"/>
              <a:t> </a:t>
            </a:r>
            <a:r>
              <a:rPr dirty="0"/>
              <a:t>набора</a:t>
            </a:r>
            <a:r>
              <a:rPr spc="-120" dirty="0"/>
              <a:t> </a:t>
            </a:r>
            <a:r>
              <a:rPr spc="-10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415C59-918D-4355-B1F9-23BDF75D68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62683" y="1544832"/>
            <a:ext cx="3254478" cy="4534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52A83B-6DE8-42E1-B372-8453128060F6}"/>
              </a:ext>
            </a:extLst>
          </p:cNvPr>
          <p:cNvSpPr txBox="1"/>
          <p:nvPr/>
        </p:nvSpPr>
        <p:spPr>
          <a:xfrm>
            <a:off x="916938" y="1621682"/>
            <a:ext cx="4828398" cy="460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Добавочный набор данных (</a:t>
            </a:r>
            <a:r>
              <a:rPr lang="en-US" sz="18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кресло (777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интерактивная доска (95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клавиатура (257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ноутбук (375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монитор (372 изображения);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системный блок (410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человек (450 изображений);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- стол (242 изображения).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26723"/>
            <a:ext cx="72340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</a:t>
            </a:r>
            <a:r>
              <a:rPr spc="-110" dirty="0"/>
              <a:t> </a:t>
            </a:r>
            <a:r>
              <a:rPr dirty="0"/>
              <a:t>набора</a:t>
            </a:r>
            <a:r>
              <a:rPr spc="-120" dirty="0"/>
              <a:t> </a:t>
            </a:r>
            <a:r>
              <a:rPr spc="-10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52A83B-6DE8-42E1-B372-8453128060F6}"/>
              </a:ext>
            </a:extLst>
          </p:cNvPr>
          <p:cNvSpPr txBox="1"/>
          <p:nvPr/>
        </p:nvSpPr>
        <p:spPr>
          <a:xfrm>
            <a:off x="1169280" y="5067116"/>
            <a:ext cx="5850952" cy="98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Аугментация: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Rotation, Brightness, Noise, Blur.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сумме получилось 11260 изображений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F6D076-B20C-45FC-BF3C-08F43A6BC7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4625" y="1790884"/>
            <a:ext cx="10342749" cy="29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76049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20" dirty="0"/>
              <a:t>Выбор модели</a:t>
            </a:r>
            <a:r>
              <a:rPr lang="en-US" spc="-20" dirty="0"/>
              <a:t>. YOLO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5126802"/>
            <a:ext cx="11088329" cy="1563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Модель YOLOv8x имеет самую высокую метрику </a:t>
            </a:r>
            <a:r>
              <a:rPr lang="ru-RU" sz="2000" spc="-20" dirty="0" err="1">
                <a:latin typeface="Calibri Light"/>
                <a:cs typeface="Calibri Light"/>
              </a:rPr>
              <a:t>mAP</a:t>
            </a:r>
            <a:r>
              <a:rPr lang="ru-RU" sz="2000" spc="-20" dirty="0">
                <a:latin typeface="Calibri Light"/>
                <a:cs typeface="Calibri Light"/>
              </a:rPr>
              <a:t> (53.9), но при этом она является самой крупной и требует наибольшее количество операций (FLOPS). Модель YOLOv8n имеет самую низкую метрику </a:t>
            </a:r>
            <a:r>
              <a:rPr lang="ru-RU" sz="2000" spc="-20" dirty="0" err="1">
                <a:latin typeface="Calibri Light"/>
                <a:cs typeface="Calibri Light"/>
              </a:rPr>
              <a:t>mAP</a:t>
            </a:r>
            <a:r>
              <a:rPr lang="ru-RU" sz="2000" spc="-20" dirty="0">
                <a:latin typeface="Calibri Light"/>
                <a:cs typeface="Calibri Light"/>
              </a:rPr>
              <a:t> (37.3) и наименьшее количество параметров и операций.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000" spc="-20" dirty="0">
                <a:latin typeface="Calibri Light"/>
                <a:cs typeface="Calibri Light"/>
              </a:rPr>
              <a:t>В данной задаче важна скорость обработки потока данных, поэтому было принято решение выбрать модель YOLOv8s.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45C892-378A-4593-8283-739FE8B09F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23" y="1751109"/>
            <a:ext cx="8473153" cy="31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20" dirty="0"/>
              <a:t>Обучение модели </a:t>
            </a:r>
            <a:r>
              <a:rPr lang="en-US" spc="-20" dirty="0"/>
              <a:t>YOLOv8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1967420"/>
            <a:ext cx="10144431" cy="44236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По завершению обучения были получены следующие результаты: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- точность (</a:t>
            </a:r>
            <a:r>
              <a:rPr lang="ru-RU" sz="2800" b="1" spc="-20" dirty="0" err="1">
                <a:latin typeface="Calibri Light"/>
                <a:cs typeface="Calibri Light"/>
              </a:rPr>
              <a:t>precision</a:t>
            </a:r>
            <a:r>
              <a:rPr lang="ru-RU" sz="2800" spc="-20" dirty="0">
                <a:latin typeface="Calibri Light"/>
                <a:cs typeface="Calibri Light"/>
              </a:rPr>
              <a:t>) на тестовой выборке – 71,5%;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- полнота (</a:t>
            </a:r>
            <a:r>
              <a:rPr lang="ru-RU" sz="2800" b="1" spc="-20" dirty="0" err="1">
                <a:latin typeface="Calibri Light"/>
                <a:cs typeface="Calibri Light"/>
              </a:rPr>
              <a:t>recall</a:t>
            </a:r>
            <a:r>
              <a:rPr lang="ru-RU" sz="2800" spc="-20" dirty="0">
                <a:latin typeface="Calibri Light"/>
                <a:cs typeface="Calibri Light"/>
              </a:rPr>
              <a:t>) на тестовой выборке – 75,5%;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- средняя точность на наборе данных (mAP50) – 77,7%;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- средняя точность при пороге </a:t>
            </a:r>
            <a:r>
              <a:rPr lang="ru-RU" sz="2800" spc="-20" dirty="0" err="1">
                <a:latin typeface="Calibri Light"/>
                <a:cs typeface="Calibri Light"/>
              </a:rPr>
              <a:t>IoU</a:t>
            </a:r>
            <a:r>
              <a:rPr lang="ru-RU" sz="2800" spc="-20" dirty="0">
                <a:latin typeface="Calibri Light"/>
                <a:cs typeface="Calibri Light"/>
              </a:rPr>
              <a:t> от 50% до 95% (mAP50-95) – 46,1%;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- время обработки (</a:t>
            </a:r>
            <a:r>
              <a:rPr lang="ru-RU" sz="2800" spc="-20" dirty="0" err="1">
                <a:latin typeface="Calibri Light"/>
                <a:cs typeface="Calibri Light"/>
              </a:rPr>
              <a:t>preprocess</a:t>
            </a:r>
            <a:r>
              <a:rPr lang="ru-RU" sz="2800" spc="-20" dirty="0">
                <a:latin typeface="Calibri Light"/>
                <a:cs typeface="Calibri Light"/>
              </a:rPr>
              <a:t>) одного изображения – 1,1 </a:t>
            </a:r>
            <a:r>
              <a:rPr lang="ru-RU" sz="2800" spc="-20" dirty="0" err="1">
                <a:latin typeface="Calibri Light"/>
                <a:cs typeface="Calibri Light"/>
              </a:rPr>
              <a:t>мс</a:t>
            </a:r>
            <a:r>
              <a:rPr lang="ru-RU" sz="2800" spc="-20" dirty="0">
                <a:latin typeface="Calibri Light"/>
                <a:cs typeface="Calibri Light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- время прогнозирования (</a:t>
            </a:r>
            <a:r>
              <a:rPr lang="ru-RU" sz="2800" spc="-20" dirty="0" err="1">
                <a:latin typeface="Calibri Light"/>
                <a:cs typeface="Calibri Light"/>
              </a:rPr>
              <a:t>inference</a:t>
            </a:r>
            <a:r>
              <a:rPr lang="ru-RU" sz="2800" spc="-20" dirty="0">
                <a:latin typeface="Calibri Light"/>
                <a:cs typeface="Calibri Light"/>
              </a:rPr>
              <a:t>) модели – 6,6 </a:t>
            </a:r>
            <a:r>
              <a:rPr lang="ru-RU" sz="2800" spc="-20" dirty="0" err="1">
                <a:latin typeface="Calibri Light"/>
                <a:cs typeface="Calibri Light"/>
              </a:rPr>
              <a:t>мс</a:t>
            </a:r>
            <a:r>
              <a:rPr lang="ru-RU" sz="2800" spc="-20" dirty="0">
                <a:latin typeface="Calibri Light"/>
                <a:cs typeface="Calibri Light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- время постобработки (</a:t>
            </a:r>
            <a:r>
              <a:rPr lang="ru-RU" sz="2800" spc="-20" dirty="0" err="1">
                <a:latin typeface="Calibri Light"/>
                <a:cs typeface="Calibri Light"/>
              </a:rPr>
              <a:t>postprocess</a:t>
            </a:r>
            <a:r>
              <a:rPr lang="ru-RU" sz="2800" spc="-20" dirty="0">
                <a:latin typeface="Calibri Light"/>
                <a:cs typeface="Calibri Light"/>
              </a:rPr>
              <a:t>) – 1,8 </a:t>
            </a:r>
            <a:r>
              <a:rPr lang="ru-RU" sz="2800" spc="-20" dirty="0" err="1">
                <a:latin typeface="Calibri Light"/>
                <a:cs typeface="Calibri Light"/>
              </a:rPr>
              <a:t>мс</a:t>
            </a:r>
            <a:r>
              <a:rPr lang="ru-RU" sz="2800" spc="-20" dirty="0">
                <a:latin typeface="Calibri Light"/>
                <a:cs typeface="Calibri Light"/>
              </a:rPr>
              <a:t>;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- общее время распознавания 1 изображения – 42 </a:t>
            </a:r>
            <a:r>
              <a:rPr lang="ru-RU" sz="2800" spc="-20" dirty="0" err="1">
                <a:latin typeface="Calibri Light"/>
                <a:cs typeface="Calibri Light"/>
              </a:rPr>
              <a:t>мс</a:t>
            </a:r>
            <a:r>
              <a:rPr lang="ru-RU" sz="2800" spc="-20" dirty="0">
                <a:latin typeface="Calibri Light"/>
                <a:cs typeface="Calibri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905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447" y="30778"/>
            <a:ext cx="10515600" cy="983166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z="4000" spc="-20" dirty="0"/>
              <a:t>Обучение модели </a:t>
            </a:r>
            <a:r>
              <a:rPr lang="en-US" sz="4000" spc="-20" dirty="0"/>
              <a:t>YOLOv8. </a:t>
            </a:r>
            <a:r>
              <a:rPr lang="ru-RU" sz="4000" spc="-20" dirty="0"/>
              <a:t>Динамика ошибки</a:t>
            </a:r>
            <a:endParaRPr sz="4000"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B48974-BB47-4A58-AC2C-139323FD281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" y="1553300"/>
            <a:ext cx="12093677" cy="486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17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447" y="30778"/>
            <a:ext cx="10515600" cy="983166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z="4000" spc="-20" dirty="0"/>
              <a:t>Обучение модели </a:t>
            </a:r>
            <a:r>
              <a:rPr lang="en-US" sz="4000" spc="-20" dirty="0"/>
              <a:t>YOLOv8. </a:t>
            </a:r>
            <a:r>
              <a:rPr lang="ru-RU" sz="4000" spc="-20" dirty="0"/>
              <a:t>Динамика метрик</a:t>
            </a:r>
            <a:endParaRPr sz="4000"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F0C565-B0D9-4C44-BCA6-63914EEE64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0" y="1887794"/>
            <a:ext cx="11957740" cy="4454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70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20" dirty="0"/>
              <a:t>Обучение модели </a:t>
            </a:r>
            <a:r>
              <a:rPr lang="en-US" spc="-20" dirty="0"/>
              <a:t>YOLOv8</a:t>
            </a:r>
            <a:r>
              <a:rPr lang="ru-RU" spc="-20" dirty="0"/>
              <a:t> </a:t>
            </a:r>
            <a:r>
              <a:rPr lang="ru-RU" spc="-20" dirty="0">
                <a:highlight>
                  <a:srgbClr val="FFFF00"/>
                </a:highlight>
              </a:rPr>
              <a:t>ЗА КАДРОМ</a:t>
            </a:r>
            <a:endParaRPr spc="-20" dirty="0">
              <a:highlight>
                <a:srgbClr val="FFFF00"/>
              </a:highlight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1967420"/>
            <a:ext cx="10144431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spc="-20" dirty="0">
                <a:latin typeface="Calibri Light"/>
                <a:cs typeface="Calibri Light"/>
              </a:rPr>
              <a:t>Таким образом, обученная модель YOLOv8s показала достаточно высокие метрики точности и полноты распознавания на тестовых данных. Модель способна работать в режиме, близком к реальному времени, обрабатывая около 25 кадров в секунду. </a:t>
            </a:r>
          </a:p>
        </p:txBody>
      </p:sp>
    </p:spTree>
    <p:extLst>
      <p:ext uri="{BB962C8B-B14F-4D97-AF65-F5344CB8AC3E}">
        <p14:creationId xmlns:p14="http://schemas.microsoft.com/office/powerpoint/2010/main" val="416333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67101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База данных</a:t>
            </a:r>
            <a:endParaRPr spc="-10" dirty="0">
              <a:highlight>
                <a:srgbClr val="FFFF00"/>
              </a:highlight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A75263-4CD3-4B74-AF6E-DE9400EA93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4" y="1672815"/>
            <a:ext cx="9199792" cy="421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17F46A-FFC3-4CEB-8057-49E586090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361" y="2414139"/>
            <a:ext cx="1581371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7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6224D-FC4F-4E4E-80A0-AA6A69F1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Граф камер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F82D4E-46E7-4636-BCE7-E8B02F60C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96275" y="-177404"/>
            <a:ext cx="5199448" cy="85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2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67101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Архитектура приложения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69BC57-E38A-43C7-A757-36F11D7CE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71" y="1910805"/>
            <a:ext cx="6204154" cy="43087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09CC30-02C4-49E8-8651-E424C4CE9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824" y="845574"/>
            <a:ext cx="2380223" cy="57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9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Актуальность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200" y="1721948"/>
            <a:ext cx="7089120" cy="471167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279"/>
              </a:lnSpc>
              <a:spcBef>
                <a:spcPts val="80"/>
              </a:spcBef>
            </a:pPr>
            <a:r>
              <a:rPr lang="ru-RU" sz="2600" dirty="0">
                <a:latin typeface="Calibri Light"/>
                <a:cs typeface="Calibri Light"/>
              </a:rPr>
              <a:t>При ручном учёте мебели существует ряд проблем</a:t>
            </a:r>
            <a:r>
              <a:rPr sz="2600" spc="-10" dirty="0">
                <a:latin typeface="Calibri Light"/>
                <a:cs typeface="Calibri Light"/>
              </a:rPr>
              <a:t>:</a:t>
            </a:r>
            <a:endParaRPr lang="ru-RU" sz="2600" spc="-10" dirty="0">
              <a:latin typeface="Calibri Light"/>
              <a:cs typeface="Calibri Light"/>
            </a:endParaRP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Ошибки человеческого фактора.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 err="1">
                <a:latin typeface="Calibri Light"/>
                <a:cs typeface="Calibri Light"/>
              </a:rPr>
              <a:t>Времязатратность</a:t>
            </a:r>
            <a:r>
              <a:rPr lang="ru-RU" sz="2600" dirty="0">
                <a:latin typeface="Calibri Light"/>
                <a:cs typeface="Calibri Light"/>
              </a:rPr>
              <a:t> и неэффективность процесса. 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Ограниченная масштабируемость и сложность обработки данных.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Невозможность быстрой реакции на изменения.</a:t>
            </a:r>
          </a:p>
          <a:p>
            <a:pPr marL="527050" marR="5080" indent="-514350">
              <a:lnSpc>
                <a:spcPts val="3279"/>
              </a:lnSpc>
              <a:spcBef>
                <a:spcPts val="80"/>
              </a:spcBef>
              <a:buAutoNum type="arabicPeriod"/>
            </a:pPr>
            <a:r>
              <a:rPr lang="ru-RU" sz="2600" dirty="0">
                <a:latin typeface="Calibri Light"/>
                <a:cs typeface="Calibri Light"/>
              </a:rPr>
              <a:t>Ограниченная возможность анализа и отчётности. </a:t>
            </a:r>
            <a:endParaRPr sz="2600" dirty="0">
              <a:latin typeface="Calibri Light"/>
              <a:cs typeface="Calibri Ligh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17FA55-DE38-467E-BFC0-053A726C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5099">
            <a:off x="7892407" y="1833301"/>
            <a:ext cx="952500" cy="952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9BCD3-926E-4CD8-B9E2-9F19E16C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812" y="2241089"/>
            <a:ext cx="952500" cy="95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2D98A6-89B9-4985-9D39-F8B32E1F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2523">
            <a:off x="8904611" y="1679155"/>
            <a:ext cx="952500" cy="952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E54263-302C-4CD5-8ED3-81A0D8A1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0559">
            <a:off x="9777732" y="1311668"/>
            <a:ext cx="687901" cy="6879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707224-6CC8-4BFA-9611-C2C5B9830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96950">
            <a:off x="8080862" y="1027668"/>
            <a:ext cx="881360" cy="8813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1CD8CD-712D-4CF1-A893-A7AC25450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567" y="4026303"/>
            <a:ext cx="1241590" cy="12415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F7525B-8B9B-4D04-87CC-25E092D91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877" y="3991011"/>
            <a:ext cx="881360" cy="8813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430EF0-3A0F-4DE1-BF67-E9EDCA67B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004447">
            <a:off x="8661285" y="3617530"/>
            <a:ext cx="817546" cy="8175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7C4F364-1CBF-441C-8C51-FFCD92D46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13023">
            <a:off x="10646485" y="4018245"/>
            <a:ext cx="817546" cy="8175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70C845-8E01-458C-919E-807836EE9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986864">
            <a:off x="8559769" y="4367287"/>
            <a:ext cx="817546" cy="81754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949B78-5BA9-45BB-AC28-3C79878D6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82718">
            <a:off x="10229118" y="4961188"/>
            <a:ext cx="817546" cy="8175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4488BC2-1809-4929-863B-27685A3A3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30371">
            <a:off x="10134286" y="3525894"/>
            <a:ext cx="817546" cy="81754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FC19570-0E57-487B-9391-AF65F4359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044982">
            <a:off x="9289242" y="5142685"/>
            <a:ext cx="817546" cy="8175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9" name="демо">
            <a:hlinkClick r:id="" action="ppaction://media"/>
            <a:extLst>
              <a:ext uri="{FF2B5EF4-FFF2-40B4-BE49-F238E27FC236}">
                <a16:creationId xmlns:a16="http://schemas.microsoft.com/office/drawing/2014/main" id="{F88D7085-5351-4B45-B78B-DD88D39B6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8392"/>
            <a:ext cx="10515600" cy="921611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Функция аннотации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7B6240-E13A-483B-9781-A6845089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4" y="1762851"/>
            <a:ext cx="5920106" cy="32775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F048BC-C5A9-4EBB-93C8-04ABF995D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2851"/>
            <a:ext cx="6020736" cy="32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3374" y="29335"/>
            <a:ext cx="10515600" cy="1325563"/>
          </a:xfrm>
          <a:prstGeom prst="rect">
            <a:avLst/>
          </a:prstGeom>
        </p:spPr>
        <p:txBody>
          <a:bodyPr vert="horz" wrap="square" lIns="0" tIns="36931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Развитие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64336" y="1541589"/>
            <a:ext cx="10064750" cy="725170"/>
            <a:chOff x="1164336" y="1818322"/>
            <a:chExt cx="10064750" cy="725170"/>
          </a:xfrm>
        </p:grpSpPr>
        <p:sp>
          <p:nvSpPr>
            <p:cNvPr id="5" name="object 5"/>
            <p:cNvSpPr/>
            <p:nvPr/>
          </p:nvSpPr>
          <p:spPr>
            <a:xfrm>
              <a:off x="1164336" y="2036064"/>
              <a:ext cx="10064750" cy="289560"/>
            </a:xfrm>
            <a:custGeom>
              <a:avLst/>
              <a:gdLst/>
              <a:ahLst/>
              <a:cxnLst/>
              <a:rect l="l" t="t" r="r" b="b"/>
              <a:pathLst>
                <a:path w="10064750" h="289560">
                  <a:moveTo>
                    <a:pt x="9501505" y="0"/>
                  </a:moveTo>
                  <a:lnTo>
                    <a:pt x="9501505" y="72389"/>
                  </a:lnTo>
                  <a:lnTo>
                    <a:pt x="0" y="72389"/>
                  </a:lnTo>
                  <a:lnTo>
                    <a:pt x="0" y="217170"/>
                  </a:lnTo>
                  <a:lnTo>
                    <a:pt x="9501505" y="217170"/>
                  </a:lnTo>
                  <a:lnTo>
                    <a:pt x="9501505" y="289560"/>
                  </a:lnTo>
                  <a:lnTo>
                    <a:pt x="10064496" y="144780"/>
                  </a:lnTo>
                  <a:lnTo>
                    <a:pt x="9501505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8018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4" h="696594">
                  <a:moveTo>
                    <a:pt x="348233" y="0"/>
                  </a:moveTo>
                  <a:lnTo>
                    <a:pt x="300990" y="3179"/>
                  </a:lnTo>
                  <a:lnTo>
                    <a:pt x="255675" y="12442"/>
                  </a:lnTo>
                  <a:lnTo>
                    <a:pt x="212705" y="27372"/>
                  </a:lnTo>
                  <a:lnTo>
                    <a:pt x="172494" y="47554"/>
                  </a:lnTo>
                  <a:lnTo>
                    <a:pt x="135458" y="72573"/>
                  </a:lnTo>
                  <a:lnTo>
                    <a:pt x="102012" y="102012"/>
                  </a:lnTo>
                  <a:lnTo>
                    <a:pt x="72573" y="135458"/>
                  </a:lnTo>
                  <a:lnTo>
                    <a:pt x="47554" y="172494"/>
                  </a:lnTo>
                  <a:lnTo>
                    <a:pt x="27372" y="212705"/>
                  </a:lnTo>
                  <a:lnTo>
                    <a:pt x="12442" y="255675"/>
                  </a:lnTo>
                  <a:lnTo>
                    <a:pt x="3179" y="300990"/>
                  </a:lnTo>
                  <a:lnTo>
                    <a:pt x="0" y="348234"/>
                  </a:lnTo>
                  <a:lnTo>
                    <a:pt x="3179" y="395477"/>
                  </a:lnTo>
                  <a:lnTo>
                    <a:pt x="12442" y="440792"/>
                  </a:lnTo>
                  <a:lnTo>
                    <a:pt x="27372" y="483762"/>
                  </a:lnTo>
                  <a:lnTo>
                    <a:pt x="47554" y="523973"/>
                  </a:lnTo>
                  <a:lnTo>
                    <a:pt x="72573" y="561009"/>
                  </a:lnTo>
                  <a:lnTo>
                    <a:pt x="102012" y="594455"/>
                  </a:lnTo>
                  <a:lnTo>
                    <a:pt x="135458" y="623894"/>
                  </a:lnTo>
                  <a:lnTo>
                    <a:pt x="172494" y="648913"/>
                  </a:lnTo>
                  <a:lnTo>
                    <a:pt x="212705" y="669095"/>
                  </a:lnTo>
                  <a:lnTo>
                    <a:pt x="255675" y="684025"/>
                  </a:lnTo>
                  <a:lnTo>
                    <a:pt x="300990" y="693288"/>
                  </a:lnTo>
                  <a:lnTo>
                    <a:pt x="348233" y="696467"/>
                  </a:lnTo>
                  <a:lnTo>
                    <a:pt x="395477" y="693288"/>
                  </a:lnTo>
                  <a:lnTo>
                    <a:pt x="440792" y="684025"/>
                  </a:lnTo>
                  <a:lnTo>
                    <a:pt x="483762" y="669095"/>
                  </a:lnTo>
                  <a:lnTo>
                    <a:pt x="523973" y="648913"/>
                  </a:lnTo>
                  <a:lnTo>
                    <a:pt x="561009" y="623894"/>
                  </a:lnTo>
                  <a:lnTo>
                    <a:pt x="594455" y="594455"/>
                  </a:lnTo>
                  <a:lnTo>
                    <a:pt x="623894" y="561009"/>
                  </a:lnTo>
                  <a:lnTo>
                    <a:pt x="648913" y="523973"/>
                  </a:lnTo>
                  <a:lnTo>
                    <a:pt x="669095" y="483762"/>
                  </a:lnTo>
                  <a:lnTo>
                    <a:pt x="684025" y="440792"/>
                  </a:lnTo>
                  <a:lnTo>
                    <a:pt x="693288" y="395477"/>
                  </a:lnTo>
                  <a:lnTo>
                    <a:pt x="696468" y="348234"/>
                  </a:lnTo>
                  <a:lnTo>
                    <a:pt x="693288" y="300990"/>
                  </a:lnTo>
                  <a:lnTo>
                    <a:pt x="684025" y="255675"/>
                  </a:lnTo>
                  <a:lnTo>
                    <a:pt x="669095" y="212705"/>
                  </a:lnTo>
                  <a:lnTo>
                    <a:pt x="648913" y="172494"/>
                  </a:lnTo>
                  <a:lnTo>
                    <a:pt x="623894" y="135458"/>
                  </a:lnTo>
                  <a:lnTo>
                    <a:pt x="594455" y="102012"/>
                  </a:lnTo>
                  <a:lnTo>
                    <a:pt x="561009" y="72573"/>
                  </a:lnTo>
                  <a:lnTo>
                    <a:pt x="523973" y="47554"/>
                  </a:lnTo>
                  <a:lnTo>
                    <a:pt x="483762" y="27372"/>
                  </a:lnTo>
                  <a:lnTo>
                    <a:pt x="440792" y="12442"/>
                  </a:lnTo>
                  <a:lnTo>
                    <a:pt x="395477" y="3179"/>
                  </a:lnTo>
                  <a:lnTo>
                    <a:pt x="348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8018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4" h="696594">
                  <a:moveTo>
                    <a:pt x="0" y="348234"/>
                  </a:moveTo>
                  <a:lnTo>
                    <a:pt x="3179" y="300990"/>
                  </a:lnTo>
                  <a:lnTo>
                    <a:pt x="12442" y="255675"/>
                  </a:lnTo>
                  <a:lnTo>
                    <a:pt x="27372" y="212705"/>
                  </a:lnTo>
                  <a:lnTo>
                    <a:pt x="47554" y="172494"/>
                  </a:lnTo>
                  <a:lnTo>
                    <a:pt x="72573" y="135458"/>
                  </a:lnTo>
                  <a:lnTo>
                    <a:pt x="102012" y="102012"/>
                  </a:lnTo>
                  <a:lnTo>
                    <a:pt x="135458" y="72573"/>
                  </a:lnTo>
                  <a:lnTo>
                    <a:pt x="172494" y="47554"/>
                  </a:lnTo>
                  <a:lnTo>
                    <a:pt x="212705" y="27372"/>
                  </a:lnTo>
                  <a:lnTo>
                    <a:pt x="255675" y="12442"/>
                  </a:lnTo>
                  <a:lnTo>
                    <a:pt x="300990" y="3179"/>
                  </a:lnTo>
                  <a:lnTo>
                    <a:pt x="348233" y="0"/>
                  </a:lnTo>
                  <a:lnTo>
                    <a:pt x="395477" y="3179"/>
                  </a:lnTo>
                  <a:lnTo>
                    <a:pt x="440792" y="12442"/>
                  </a:lnTo>
                  <a:lnTo>
                    <a:pt x="483762" y="27372"/>
                  </a:lnTo>
                  <a:lnTo>
                    <a:pt x="523973" y="47554"/>
                  </a:lnTo>
                  <a:lnTo>
                    <a:pt x="561009" y="72573"/>
                  </a:lnTo>
                  <a:lnTo>
                    <a:pt x="594455" y="102012"/>
                  </a:lnTo>
                  <a:lnTo>
                    <a:pt x="623894" y="135458"/>
                  </a:lnTo>
                  <a:lnTo>
                    <a:pt x="648913" y="172494"/>
                  </a:lnTo>
                  <a:lnTo>
                    <a:pt x="669095" y="212705"/>
                  </a:lnTo>
                  <a:lnTo>
                    <a:pt x="684025" y="255675"/>
                  </a:lnTo>
                  <a:lnTo>
                    <a:pt x="693288" y="300990"/>
                  </a:lnTo>
                  <a:lnTo>
                    <a:pt x="696468" y="348234"/>
                  </a:lnTo>
                  <a:lnTo>
                    <a:pt x="693288" y="395477"/>
                  </a:lnTo>
                  <a:lnTo>
                    <a:pt x="684025" y="440792"/>
                  </a:lnTo>
                  <a:lnTo>
                    <a:pt x="669095" y="483762"/>
                  </a:lnTo>
                  <a:lnTo>
                    <a:pt x="648913" y="523973"/>
                  </a:lnTo>
                  <a:lnTo>
                    <a:pt x="623894" y="561009"/>
                  </a:lnTo>
                  <a:lnTo>
                    <a:pt x="594455" y="594455"/>
                  </a:lnTo>
                  <a:lnTo>
                    <a:pt x="561009" y="623894"/>
                  </a:lnTo>
                  <a:lnTo>
                    <a:pt x="523973" y="648913"/>
                  </a:lnTo>
                  <a:lnTo>
                    <a:pt x="483762" y="669095"/>
                  </a:lnTo>
                  <a:lnTo>
                    <a:pt x="440792" y="684025"/>
                  </a:lnTo>
                  <a:lnTo>
                    <a:pt x="395477" y="693288"/>
                  </a:lnTo>
                  <a:lnTo>
                    <a:pt x="348233" y="696467"/>
                  </a:lnTo>
                  <a:lnTo>
                    <a:pt x="300990" y="693288"/>
                  </a:lnTo>
                  <a:lnTo>
                    <a:pt x="255675" y="684025"/>
                  </a:lnTo>
                  <a:lnTo>
                    <a:pt x="212705" y="669095"/>
                  </a:lnTo>
                  <a:lnTo>
                    <a:pt x="172494" y="648913"/>
                  </a:lnTo>
                  <a:lnTo>
                    <a:pt x="135458" y="623894"/>
                  </a:lnTo>
                  <a:lnTo>
                    <a:pt x="102012" y="594455"/>
                  </a:lnTo>
                  <a:lnTo>
                    <a:pt x="72573" y="561009"/>
                  </a:lnTo>
                  <a:lnTo>
                    <a:pt x="47554" y="523973"/>
                  </a:lnTo>
                  <a:lnTo>
                    <a:pt x="27372" y="483762"/>
                  </a:lnTo>
                  <a:lnTo>
                    <a:pt x="12442" y="440792"/>
                  </a:lnTo>
                  <a:lnTo>
                    <a:pt x="3179" y="395477"/>
                  </a:lnTo>
                  <a:lnTo>
                    <a:pt x="0" y="348234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47023" y="2917647"/>
            <a:ext cx="302641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0" algn="ctr">
              <a:lnSpc>
                <a:spcPct val="100000"/>
              </a:lnSpc>
              <a:spcBef>
                <a:spcPts val="95"/>
              </a:spcBef>
            </a:pPr>
            <a:r>
              <a:rPr lang="ru-RU" sz="2800" spc="-10" dirty="0">
                <a:latin typeface="Calibri Light"/>
                <a:cs typeface="Calibri Light"/>
              </a:rPr>
              <a:t>Интеграция в камеры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987" y="2355601"/>
            <a:ext cx="3223260" cy="4126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7390" marR="5080" indent="-695325" algn="ctr">
              <a:lnSpc>
                <a:spcPct val="115100"/>
              </a:lnSpc>
              <a:spcBef>
                <a:spcPts val="100"/>
              </a:spcBef>
            </a:pPr>
            <a:r>
              <a:rPr lang="ru-RU" sz="2400" dirty="0">
                <a:latin typeface="Calibri Light"/>
                <a:cs typeface="Calibri Light"/>
              </a:rPr>
              <a:t>Проработка</a:t>
            </a:r>
            <a:endParaRPr sz="2400" dirty="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2169" y="2481275"/>
            <a:ext cx="3691254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 marR="5080" indent="-108585" algn="ctr">
              <a:lnSpc>
                <a:spcPct val="100000"/>
              </a:lnSpc>
              <a:spcBef>
                <a:spcPts val="95"/>
              </a:spcBef>
            </a:pPr>
            <a:r>
              <a:rPr lang="ru-RU" sz="2800" dirty="0" err="1">
                <a:latin typeface="Calibri Light"/>
                <a:cs typeface="Calibri Light"/>
              </a:rPr>
              <a:t>Контейнеризировать</a:t>
            </a:r>
            <a:r>
              <a:rPr lang="ru-RU" sz="2800" dirty="0">
                <a:latin typeface="Calibri Light"/>
                <a:cs typeface="Calibri Light"/>
              </a:rPr>
              <a:t> отдельные модули архитектуры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2747" y="1655444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26798" y="1523301"/>
            <a:ext cx="725170" cy="727075"/>
            <a:chOff x="5626798" y="1800034"/>
            <a:chExt cx="725170" cy="727075"/>
          </a:xfrm>
        </p:grpSpPr>
        <p:sp>
          <p:nvSpPr>
            <p:cNvPr id="13" name="object 13"/>
            <p:cNvSpPr/>
            <p:nvPr/>
          </p:nvSpPr>
          <p:spPr>
            <a:xfrm>
              <a:off x="5641085" y="1814322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5" h="698500">
                  <a:moveTo>
                    <a:pt x="348234" y="0"/>
                  </a:moveTo>
                  <a:lnTo>
                    <a:pt x="300990" y="3185"/>
                  </a:lnTo>
                  <a:lnTo>
                    <a:pt x="255675" y="12463"/>
                  </a:lnTo>
                  <a:lnTo>
                    <a:pt x="212705" y="27420"/>
                  </a:lnTo>
                  <a:lnTo>
                    <a:pt x="172494" y="47639"/>
                  </a:lnTo>
                  <a:lnTo>
                    <a:pt x="135458" y="72705"/>
                  </a:lnTo>
                  <a:lnTo>
                    <a:pt x="102012" y="102203"/>
                  </a:lnTo>
                  <a:lnTo>
                    <a:pt x="72573" y="135717"/>
                  </a:lnTo>
                  <a:lnTo>
                    <a:pt x="47554" y="172832"/>
                  </a:lnTo>
                  <a:lnTo>
                    <a:pt x="27372" y="213133"/>
                  </a:lnTo>
                  <a:lnTo>
                    <a:pt x="12442" y="256204"/>
                  </a:lnTo>
                  <a:lnTo>
                    <a:pt x="3179" y="301630"/>
                  </a:lnTo>
                  <a:lnTo>
                    <a:pt x="0" y="348995"/>
                  </a:lnTo>
                  <a:lnTo>
                    <a:pt x="3179" y="396361"/>
                  </a:lnTo>
                  <a:lnTo>
                    <a:pt x="12442" y="441787"/>
                  </a:lnTo>
                  <a:lnTo>
                    <a:pt x="27372" y="484858"/>
                  </a:lnTo>
                  <a:lnTo>
                    <a:pt x="47554" y="525159"/>
                  </a:lnTo>
                  <a:lnTo>
                    <a:pt x="72573" y="562274"/>
                  </a:lnTo>
                  <a:lnTo>
                    <a:pt x="102012" y="595788"/>
                  </a:lnTo>
                  <a:lnTo>
                    <a:pt x="135458" y="625286"/>
                  </a:lnTo>
                  <a:lnTo>
                    <a:pt x="172494" y="650352"/>
                  </a:lnTo>
                  <a:lnTo>
                    <a:pt x="212705" y="670571"/>
                  </a:lnTo>
                  <a:lnTo>
                    <a:pt x="255675" y="685528"/>
                  </a:lnTo>
                  <a:lnTo>
                    <a:pt x="300990" y="694806"/>
                  </a:lnTo>
                  <a:lnTo>
                    <a:pt x="348234" y="697991"/>
                  </a:lnTo>
                  <a:lnTo>
                    <a:pt x="395477" y="694806"/>
                  </a:lnTo>
                  <a:lnTo>
                    <a:pt x="440792" y="685528"/>
                  </a:lnTo>
                  <a:lnTo>
                    <a:pt x="483762" y="670571"/>
                  </a:lnTo>
                  <a:lnTo>
                    <a:pt x="523973" y="650352"/>
                  </a:lnTo>
                  <a:lnTo>
                    <a:pt x="561009" y="625286"/>
                  </a:lnTo>
                  <a:lnTo>
                    <a:pt x="594455" y="595788"/>
                  </a:lnTo>
                  <a:lnTo>
                    <a:pt x="623894" y="562274"/>
                  </a:lnTo>
                  <a:lnTo>
                    <a:pt x="648913" y="525159"/>
                  </a:lnTo>
                  <a:lnTo>
                    <a:pt x="669095" y="484858"/>
                  </a:lnTo>
                  <a:lnTo>
                    <a:pt x="684025" y="441787"/>
                  </a:lnTo>
                  <a:lnTo>
                    <a:pt x="693288" y="396361"/>
                  </a:lnTo>
                  <a:lnTo>
                    <a:pt x="696467" y="348995"/>
                  </a:lnTo>
                  <a:lnTo>
                    <a:pt x="693288" y="301630"/>
                  </a:lnTo>
                  <a:lnTo>
                    <a:pt x="684025" y="256204"/>
                  </a:lnTo>
                  <a:lnTo>
                    <a:pt x="669095" y="213133"/>
                  </a:lnTo>
                  <a:lnTo>
                    <a:pt x="648913" y="172832"/>
                  </a:lnTo>
                  <a:lnTo>
                    <a:pt x="623894" y="135717"/>
                  </a:lnTo>
                  <a:lnTo>
                    <a:pt x="594455" y="102203"/>
                  </a:lnTo>
                  <a:lnTo>
                    <a:pt x="561009" y="72705"/>
                  </a:lnTo>
                  <a:lnTo>
                    <a:pt x="523973" y="47639"/>
                  </a:lnTo>
                  <a:lnTo>
                    <a:pt x="483762" y="27420"/>
                  </a:lnTo>
                  <a:lnTo>
                    <a:pt x="440792" y="12463"/>
                  </a:lnTo>
                  <a:lnTo>
                    <a:pt x="395477" y="3185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41085" y="1814322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5" h="698500">
                  <a:moveTo>
                    <a:pt x="0" y="348995"/>
                  </a:moveTo>
                  <a:lnTo>
                    <a:pt x="3179" y="301630"/>
                  </a:lnTo>
                  <a:lnTo>
                    <a:pt x="12442" y="256204"/>
                  </a:lnTo>
                  <a:lnTo>
                    <a:pt x="27372" y="213133"/>
                  </a:lnTo>
                  <a:lnTo>
                    <a:pt x="47554" y="172832"/>
                  </a:lnTo>
                  <a:lnTo>
                    <a:pt x="72573" y="135717"/>
                  </a:lnTo>
                  <a:lnTo>
                    <a:pt x="102012" y="102203"/>
                  </a:lnTo>
                  <a:lnTo>
                    <a:pt x="135458" y="72705"/>
                  </a:lnTo>
                  <a:lnTo>
                    <a:pt x="172494" y="47639"/>
                  </a:lnTo>
                  <a:lnTo>
                    <a:pt x="212705" y="27420"/>
                  </a:lnTo>
                  <a:lnTo>
                    <a:pt x="255675" y="12463"/>
                  </a:lnTo>
                  <a:lnTo>
                    <a:pt x="300990" y="3185"/>
                  </a:lnTo>
                  <a:lnTo>
                    <a:pt x="348234" y="0"/>
                  </a:lnTo>
                  <a:lnTo>
                    <a:pt x="395477" y="3185"/>
                  </a:lnTo>
                  <a:lnTo>
                    <a:pt x="440792" y="12463"/>
                  </a:lnTo>
                  <a:lnTo>
                    <a:pt x="483762" y="27420"/>
                  </a:lnTo>
                  <a:lnTo>
                    <a:pt x="523973" y="47639"/>
                  </a:lnTo>
                  <a:lnTo>
                    <a:pt x="561009" y="72705"/>
                  </a:lnTo>
                  <a:lnTo>
                    <a:pt x="594455" y="102203"/>
                  </a:lnTo>
                  <a:lnTo>
                    <a:pt x="623894" y="135717"/>
                  </a:lnTo>
                  <a:lnTo>
                    <a:pt x="648913" y="172832"/>
                  </a:lnTo>
                  <a:lnTo>
                    <a:pt x="669095" y="213133"/>
                  </a:lnTo>
                  <a:lnTo>
                    <a:pt x="684025" y="256204"/>
                  </a:lnTo>
                  <a:lnTo>
                    <a:pt x="693288" y="301630"/>
                  </a:lnTo>
                  <a:lnTo>
                    <a:pt x="696467" y="348995"/>
                  </a:lnTo>
                  <a:lnTo>
                    <a:pt x="693288" y="396361"/>
                  </a:lnTo>
                  <a:lnTo>
                    <a:pt x="684025" y="441787"/>
                  </a:lnTo>
                  <a:lnTo>
                    <a:pt x="669095" y="484858"/>
                  </a:lnTo>
                  <a:lnTo>
                    <a:pt x="648913" y="525159"/>
                  </a:lnTo>
                  <a:lnTo>
                    <a:pt x="623894" y="562274"/>
                  </a:lnTo>
                  <a:lnTo>
                    <a:pt x="594455" y="595788"/>
                  </a:lnTo>
                  <a:lnTo>
                    <a:pt x="561009" y="625286"/>
                  </a:lnTo>
                  <a:lnTo>
                    <a:pt x="523973" y="650352"/>
                  </a:lnTo>
                  <a:lnTo>
                    <a:pt x="483762" y="670571"/>
                  </a:lnTo>
                  <a:lnTo>
                    <a:pt x="440792" y="685528"/>
                  </a:lnTo>
                  <a:lnTo>
                    <a:pt x="395477" y="694806"/>
                  </a:lnTo>
                  <a:lnTo>
                    <a:pt x="348234" y="697991"/>
                  </a:lnTo>
                  <a:lnTo>
                    <a:pt x="300990" y="694806"/>
                  </a:lnTo>
                  <a:lnTo>
                    <a:pt x="255675" y="685528"/>
                  </a:lnTo>
                  <a:lnTo>
                    <a:pt x="212705" y="670571"/>
                  </a:lnTo>
                  <a:lnTo>
                    <a:pt x="172494" y="650352"/>
                  </a:lnTo>
                  <a:lnTo>
                    <a:pt x="135458" y="625286"/>
                  </a:lnTo>
                  <a:lnTo>
                    <a:pt x="102012" y="595788"/>
                  </a:lnTo>
                  <a:lnTo>
                    <a:pt x="72573" y="562274"/>
                  </a:lnTo>
                  <a:lnTo>
                    <a:pt x="47554" y="525159"/>
                  </a:lnTo>
                  <a:lnTo>
                    <a:pt x="27372" y="484858"/>
                  </a:lnTo>
                  <a:lnTo>
                    <a:pt x="12442" y="441787"/>
                  </a:lnTo>
                  <a:lnTo>
                    <a:pt x="3179" y="396361"/>
                  </a:lnTo>
                  <a:lnTo>
                    <a:pt x="0" y="348995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85434" y="1637537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598342" y="1541589"/>
            <a:ext cx="725170" cy="725170"/>
            <a:chOff x="9598342" y="1818322"/>
            <a:chExt cx="725170" cy="725170"/>
          </a:xfrm>
        </p:grpSpPr>
        <p:sp>
          <p:nvSpPr>
            <p:cNvPr id="17" name="object 17"/>
            <p:cNvSpPr/>
            <p:nvPr/>
          </p:nvSpPr>
          <p:spPr>
            <a:xfrm>
              <a:off x="9612630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4">
                  <a:moveTo>
                    <a:pt x="348234" y="0"/>
                  </a:moveTo>
                  <a:lnTo>
                    <a:pt x="300990" y="3179"/>
                  </a:lnTo>
                  <a:lnTo>
                    <a:pt x="255675" y="12442"/>
                  </a:lnTo>
                  <a:lnTo>
                    <a:pt x="212705" y="27372"/>
                  </a:lnTo>
                  <a:lnTo>
                    <a:pt x="172494" y="47554"/>
                  </a:lnTo>
                  <a:lnTo>
                    <a:pt x="135458" y="72573"/>
                  </a:lnTo>
                  <a:lnTo>
                    <a:pt x="102012" y="102012"/>
                  </a:lnTo>
                  <a:lnTo>
                    <a:pt x="72573" y="135458"/>
                  </a:lnTo>
                  <a:lnTo>
                    <a:pt x="47554" y="172494"/>
                  </a:lnTo>
                  <a:lnTo>
                    <a:pt x="27372" y="212705"/>
                  </a:lnTo>
                  <a:lnTo>
                    <a:pt x="12442" y="255675"/>
                  </a:lnTo>
                  <a:lnTo>
                    <a:pt x="3179" y="300990"/>
                  </a:lnTo>
                  <a:lnTo>
                    <a:pt x="0" y="348234"/>
                  </a:lnTo>
                  <a:lnTo>
                    <a:pt x="3179" y="395477"/>
                  </a:lnTo>
                  <a:lnTo>
                    <a:pt x="12442" y="440792"/>
                  </a:lnTo>
                  <a:lnTo>
                    <a:pt x="27372" y="483762"/>
                  </a:lnTo>
                  <a:lnTo>
                    <a:pt x="47554" y="523973"/>
                  </a:lnTo>
                  <a:lnTo>
                    <a:pt x="72573" y="561009"/>
                  </a:lnTo>
                  <a:lnTo>
                    <a:pt x="102012" y="594455"/>
                  </a:lnTo>
                  <a:lnTo>
                    <a:pt x="135458" y="623894"/>
                  </a:lnTo>
                  <a:lnTo>
                    <a:pt x="172494" y="648913"/>
                  </a:lnTo>
                  <a:lnTo>
                    <a:pt x="212705" y="669095"/>
                  </a:lnTo>
                  <a:lnTo>
                    <a:pt x="255675" y="684025"/>
                  </a:lnTo>
                  <a:lnTo>
                    <a:pt x="300990" y="693288"/>
                  </a:lnTo>
                  <a:lnTo>
                    <a:pt x="348234" y="696467"/>
                  </a:lnTo>
                  <a:lnTo>
                    <a:pt x="395477" y="693288"/>
                  </a:lnTo>
                  <a:lnTo>
                    <a:pt x="440792" y="684025"/>
                  </a:lnTo>
                  <a:lnTo>
                    <a:pt x="483762" y="669095"/>
                  </a:lnTo>
                  <a:lnTo>
                    <a:pt x="523973" y="648913"/>
                  </a:lnTo>
                  <a:lnTo>
                    <a:pt x="561009" y="623894"/>
                  </a:lnTo>
                  <a:lnTo>
                    <a:pt x="594455" y="594455"/>
                  </a:lnTo>
                  <a:lnTo>
                    <a:pt x="623894" y="561009"/>
                  </a:lnTo>
                  <a:lnTo>
                    <a:pt x="648913" y="523973"/>
                  </a:lnTo>
                  <a:lnTo>
                    <a:pt x="669095" y="483762"/>
                  </a:lnTo>
                  <a:lnTo>
                    <a:pt x="684025" y="440792"/>
                  </a:lnTo>
                  <a:lnTo>
                    <a:pt x="693288" y="395477"/>
                  </a:lnTo>
                  <a:lnTo>
                    <a:pt x="696468" y="348234"/>
                  </a:lnTo>
                  <a:lnTo>
                    <a:pt x="693288" y="300990"/>
                  </a:lnTo>
                  <a:lnTo>
                    <a:pt x="684025" y="255675"/>
                  </a:lnTo>
                  <a:lnTo>
                    <a:pt x="669095" y="212705"/>
                  </a:lnTo>
                  <a:lnTo>
                    <a:pt x="648913" y="172494"/>
                  </a:lnTo>
                  <a:lnTo>
                    <a:pt x="623894" y="135458"/>
                  </a:lnTo>
                  <a:lnTo>
                    <a:pt x="594455" y="102012"/>
                  </a:lnTo>
                  <a:lnTo>
                    <a:pt x="561009" y="72573"/>
                  </a:lnTo>
                  <a:lnTo>
                    <a:pt x="523973" y="47554"/>
                  </a:lnTo>
                  <a:lnTo>
                    <a:pt x="483762" y="27372"/>
                  </a:lnTo>
                  <a:lnTo>
                    <a:pt x="440792" y="12442"/>
                  </a:lnTo>
                  <a:lnTo>
                    <a:pt x="395477" y="3179"/>
                  </a:lnTo>
                  <a:lnTo>
                    <a:pt x="348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612630" y="1832610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5" h="696594">
                  <a:moveTo>
                    <a:pt x="0" y="348234"/>
                  </a:moveTo>
                  <a:lnTo>
                    <a:pt x="3179" y="300990"/>
                  </a:lnTo>
                  <a:lnTo>
                    <a:pt x="12442" y="255675"/>
                  </a:lnTo>
                  <a:lnTo>
                    <a:pt x="27372" y="212705"/>
                  </a:lnTo>
                  <a:lnTo>
                    <a:pt x="47554" y="172494"/>
                  </a:lnTo>
                  <a:lnTo>
                    <a:pt x="72573" y="135458"/>
                  </a:lnTo>
                  <a:lnTo>
                    <a:pt x="102012" y="102012"/>
                  </a:lnTo>
                  <a:lnTo>
                    <a:pt x="135458" y="72573"/>
                  </a:lnTo>
                  <a:lnTo>
                    <a:pt x="172494" y="47554"/>
                  </a:lnTo>
                  <a:lnTo>
                    <a:pt x="212705" y="27372"/>
                  </a:lnTo>
                  <a:lnTo>
                    <a:pt x="255675" y="12442"/>
                  </a:lnTo>
                  <a:lnTo>
                    <a:pt x="300990" y="3179"/>
                  </a:lnTo>
                  <a:lnTo>
                    <a:pt x="348234" y="0"/>
                  </a:lnTo>
                  <a:lnTo>
                    <a:pt x="395477" y="3179"/>
                  </a:lnTo>
                  <a:lnTo>
                    <a:pt x="440792" y="12442"/>
                  </a:lnTo>
                  <a:lnTo>
                    <a:pt x="483762" y="27372"/>
                  </a:lnTo>
                  <a:lnTo>
                    <a:pt x="523973" y="47554"/>
                  </a:lnTo>
                  <a:lnTo>
                    <a:pt x="561009" y="72573"/>
                  </a:lnTo>
                  <a:lnTo>
                    <a:pt x="594455" y="102012"/>
                  </a:lnTo>
                  <a:lnTo>
                    <a:pt x="623894" y="135458"/>
                  </a:lnTo>
                  <a:lnTo>
                    <a:pt x="648913" y="172494"/>
                  </a:lnTo>
                  <a:lnTo>
                    <a:pt x="669095" y="212705"/>
                  </a:lnTo>
                  <a:lnTo>
                    <a:pt x="684025" y="255675"/>
                  </a:lnTo>
                  <a:lnTo>
                    <a:pt x="693288" y="300990"/>
                  </a:lnTo>
                  <a:lnTo>
                    <a:pt x="696468" y="348234"/>
                  </a:lnTo>
                  <a:lnTo>
                    <a:pt x="693288" y="395477"/>
                  </a:lnTo>
                  <a:lnTo>
                    <a:pt x="684025" y="440792"/>
                  </a:lnTo>
                  <a:lnTo>
                    <a:pt x="669095" y="483762"/>
                  </a:lnTo>
                  <a:lnTo>
                    <a:pt x="648913" y="523973"/>
                  </a:lnTo>
                  <a:lnTo>
                    <a:pt x="623894" y="561009"/>
                  </a:lnTo>
                  <a:lnTo>
                    <a:pt x="594455" y="594455"/>
                  </a:lnTo>
                  <a:lnTo>
                    <a:pt x="561009" y="623894"/>
                  </a:lnTo>
                  <a:lnTo>
                    <a:pt x="523973" y="648913"/>
                  </a:lnTo>
                  <a:lnTo>
                    <a:pt x="483762" y="669095"/>
                  </a:lnTo>
                  <a:lnTo>
                    <a:pt x="440792" y="684025"/>
                  </a:lnTo>
                  <a:lnTo>
                    <a:pt x="395477" y="693288"/>
                  </a:lnTo>
                  <a:lnTo>
                    <a:pt x="348234" y="696467"/>
                  </a:lnTo>
                  <a:lnTo>
                    <a:pt x="300990" y="693288"/>
                  </a:lnTo>
                  <a:lnTo>
                    <a:pt x="255675" y="684025"/>
                  </a:lnTo>
                  <a:lnTo>
                    <a:pt x="212705" y="669095"/>
                  </a:lnTo>
                  <a:lnTo>
                    <a:pt x="172494" y="648913"/>
                  </a:lnTo>
                  <a:lnTo>
                    <a:pt x="135458" y="623894"/>
                  </a:lnTo>
                  <a:lnTo>
                    <a:pt x="102012" y="594455"/>
                  </a:lnTo>
                  <a:lnTo>
                    <a:pt x="72573" y="561009"/>
                  </a:lnTo>
                  <a:lnTo>
                    <a:pt x="47554" y="523973"/>
                  </a:lnTo>
                  <a:lnTo>
                    <a:pt x="27372" y="483762"/>
                  </a:lnTo>
                  <a:lnTo>
                    <a:pt x="12442" y="440792"/>
                  </a:lnTo>
                  <a:lnTo>
                    <a:pt x="3179" y="395477"/>
                  </a:lnTo>
                  <a:lnTo>
                    <a:pt x="0" y="348234"/>
                  </a:lnTo>
                  <a:close/>
                </a:path>
              </a:pathLst>
            </a:custGeom>
            <a:ln w="28575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858247" y="1655444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2888" y="2768214"/>
            <a:ext cx="2985457" cy="40116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610" marR="142875" indent="-285750">
              <a:lnSpc>
                <a:spcPct val="114999"/>
              </a:lnSpc>
              <a:spcBef>
                <a:spcPts val="100"/>
              </a:spcBef>
              <a:buFontTx/>
              <a:buChar char="-"/>
            </a:pPr>
            <a:r>
              <a:rPr lang="ru-RU" sz="1600" dirty="0">
                <a:latin typeface="Calibri Light"/>
                <a:cs typeface="Calibri Light"/>
              </a:rPr>
              <a:t>По информации из базы данных разработать алгоритм, чтобы ответить на вопрос: «откуда сюда пришёл стул?»</a:t>
            </a:r>
          </a:p>
          <a:p>
            <a:pPr marL="435610" marR="142875" indent="-285750">
              <a:lnSpc>
                <a:spcPct val="114999"/>
              </a:lnSpc>
              <a:spcBef>
                <a:spcPts val="100"/>
              </a:spcBef>
              <a:buFontTx/>
              <a:buChar char="-"/>
            </a:pPr>
            <a:r>
              <a:rPr lang="ru-RU" sz="1600" dirty="0">
                <a:latin typeface="Calibri Light"/>
                <a:cs typeface="Calibri Light"/>
              </a:rPr>
              <a:t>Если стул вышел из аудитории, сделать -1 из общего количества стульев в аудитории</a:t>
            </a:r>
          </a:p>
          <a:p>
            <a:pPr marL="435610" marR="142875" indent="-285750">
              <a:lnSpc>
                <a:spcPct val="114999"/>
              </a:lnSpc>
              <a:spcBef>
                <a:spcPts val="100"/>
              </a:spcBef>
              <a:buFontTx/>
              <a:buChar char="-"/>
            </a:pPr>
            <a:r>
              <a:rPr lang="ru-RU" sz="1600" dirty="0">
                <a:latin typeface="Calibri Light"/>
                <a:cs typeface="Calibri Light"/>
              </a:rPr>
              <a:t>Доработка </a:t>
            </a:r>
            <a:r>
              <a:rPr lang="en-US" sz="1600" dirty="0">
                <a:latin typeface="Calibri Light"/>
                <a:cs typeface="Calibri Light"/>
              </a:rPr>
              <a:t>UI</a:t>
            </a:r>
            <a:r>
              <a:rPr lang="ru-RU" sz="1600" dirty="0">
                <a:latin typeface="Calibri Light"/>
                <a:cs typeface="Calibri Light"/>
              </a:rPr>
              <a:t>: определение дальнейшего вектора разработки</a:t>
            </a:r>
            <a:r>
              <a:rPr lang="en-US" sz="1600" dirty="0">
                <a:latin typeface="Calibri Light"/>
                <a:cs typeface="Calibri Light"/>
              </a:rPr>
              <a:t> (Web/Desktop)</a:t>
            </a:r>
            <a:endParaRPr lang="ru-RU" sz="1600" dirty="0">
              <a:latin typeface="Calibri Light"/>
              <a:cs typeface="Calibri Light"/>
            </a:endParaRPr>
          </a:p>
          <a:p>
            <a:pPr marL="435610" marR="142875" indent="-285750">
              <a:lnSpc>
                <a:spcPct val="114999"/>
              </a:lnSpc>
              <a:spcBef>
                <a:spcPts val="100"/>
              </a:spcBef>
              <a:buFontTx/>
              <a:buChar char="-"/>
            </a:pPr>
            <a:r>
              <a:rPr lang="ru-RU" sz="1600" dirty="0">
                <a:latin typeface="Calibri Light"/>
                <a:cs typeface="Calibri Light"/>
              </a:rPr>
              <a:t>Интеграция графа связей</a:t>
            </a:r>
          </a:p>
          <a:p>
            <a:pPr marL="435610" marR="142875" indent="-285750">
              <a:lnSpc>
                <a:spcPct val="114999"/>
              </a:lnSpc>
              <a:spcBef>
                <a:spcPts val="100"/>
              </a:spcBef>
              <a:buFontTx/>
              <a:buChar char="-"/>
            </a:pPr>
            <a:endParaRPr lang="ru-RU" sz="1600" dirty="0">
              <a:highlight>
                <a:srgbClr val="FFFF00"/>
              </a:highlight>
              <a:latin typeface="Calibri Light"/>
              <a:cs typeface="Calibri Light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E6115D4-2E2D-4D38-B1D8-E027860D8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16" y="3843951"/>
            <a:ext cx="3415676" cy="237219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4489E6-FDBE-4903-AE31-A2E32AEE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16" y="5478515"/>
            <a:ext cx="804061" cy="80406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9D3A2FC-66FF-43C6-BC90-A98ACCB8E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715" y="5300526"/>
            <a:ext cx="804062" cy="80406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E13770CC-5DC4-464D-8EC2-9BCB09AC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551" y="5529208"/>
            <a:ext cx="744766" cy="74476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1947C5B-D24B-46CB-A00A-AD276D94D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147" y="4568597"/>
            <a:ext cx="1634225" cy="16342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7C4493A-469E-482F-8FC3-3964240EE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028" y="3658775"/>
            <a:ext cx="765918" cy="7659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0000"/>
                </a:solidFill>
              </a:rPr>
              <a:t>Спасибо!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728461" y="3681171"/>
            <a:ext cx="715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latin typeface="Calibri Light"/>
                <a:cs typeface="Calibri Light"/>
              </a:rPr>
              <a:t>&lt;/&gt;</a:t>
            </a:r>
            <a:endParaRPr sz="40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4384" y="2796330"/>
            <a:ext cx="7019925" cy="10406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dirty="0">
                <a:latin typeface="Courier New"/>
                <a:cs typeface="Courier New"/>
              </a:rPr>
              <a:t>САФУ, ВШИТАС, 4 курс, 351018</a:t>
            </a:r>
          </a:p>
          <a:p>
            <a:pPr marL="12700" marR="741680">
              <a:lnSpc>
                <a:spcPts val="1300"/>
              </a:lnSpc>
              <a:spcBef>
                <a:spcPts val="260"/>
              </a:spcBef>
            </a:pPr>
            <a:endParaRPr lang="ru-RU" dirty="0">
              <a:latin typeface="Courier New"/>
              <a:cs typeface="Courier New"/>
            </a:endParaRPr>
          </a:p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dirty="0">
                <a:latin typeface="Courier New"/>
                <a:cs typeface="Courier New"/>
              </a:rPr>
              <a:t>Авторы:</a:t>
            </a:r>
          </a:p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dirty="0">
                <a:latin typeface="Courier New"/>
                <a:cs typeface="Courier New"/>
              </a:rPr>
              <a:t>Архаров Никита Михайлович</a:t>
            </a:r>
          </a:p>
          <a:p>
            <a:pPr marL="12700" marR="741680">
              <a:lnSpc>
                <a:spcPts val="1300"/>
              </a:lnSpc>
              <a:spcBef>
                <a:spcPts val="260"/>
              </a:spcBef>
            </a:pPr>
            <a:r>
              <a:rPr lang="ru-RU" dirty="0">
                <a:latin typeface="Courier New"/>
                <a:cs typeface="Courier New"/>
              </a:rPr>
              <a:t>Голышев Алексей Витальевич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224009" y="6264402"/>
            <a:ext cx="2969260" cy="0"/>
          </a:xfrm>
          <a:custGeom>
            <a:avLst/>
            <a:gdLst/>
            <a:ahLst/>
            <a:cxnLst/>
            <a:rect l="l" t="t" r="r" b="b"/>
            <a:pathLst>
              <a:path w="2969259">
                <a:moveTo>
                  <a:pt x="0" y="0"/>
                </a:moveTo>
                <a:lnTo>
                  <a:pt x="2969006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1" y="645413"/>
            <a:ext cx="959485" cy="0"/>
          </a:xfrm>
          <a:custGeom>
            <a:avLst/>
            <a:gdLst/>
            <a:ahLst/>
            <a:cxnLst/>
            <a:rect l="l" t="t" r="r" b="b"/>
            <a:pathLst>
              <a:path w="959485">
                <a:moveTo>
                  <a:pt x="0" y="0"/>
                </a:moveTo>
                <a:lnTo>
                  <a:pt x="958976" y="0"/>
                </a:lnTo>
              </a:path>
            </a:pathLst>
          </a:custGeom>
          <a:ln w="19050">
            <a:solidFill>
              <a:srgbClr val="3957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Актуальность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18284"/>
            <a:ext cx="4592955" cy="196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2800" spc="-10" dirty="0">
                <a:latin typeface="Calibri Light"/>
                <a:cs typeface="Calibri Light"/>
              </a:rPr>
              <a:t>В подобных условиях может быть полезно использование алгоритмов глубокого обучения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F35E0D-5541-4295-A9FE-03EC49D8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5099">
            <a:off x="7890987" y="2095851"/>
            <a:ext cx="1264260" cy="12642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314345-B875-409B-8AB3-DBA0338B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392" y="2294762"/>
            <a:ext cx="1264260" cy="126426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4C0E61-4897-4946-89A3-3FE5FD82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2523">
            <a:off x="8935645" y="1908753"/>
            <a:ext cx="1264260" cy="12642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76FD43D-0DE9-4DD3-B5D0-0A8E59683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0559">
            <a:off x="9781252" y="1569781"/>
            <a:ext cx="913056" cy="91305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4D575DF-FD8E-409D-A5C1-6CCF0FA9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96950">
            <a:off x="8125148" y="1181260"/>
            <a:ext cx="1169835" cy="116983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6D0716F-0AFA-4DB3-9E02-5929CFBE8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178" y="598784"/>
            <a:ext cx="1765408" cy="176540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5DD41FA-2419-4B2A-B522-483124028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16684">
            <a:off x="6640305" y="954464"/>
            <a:ext cx="477343" cy="47734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34D6292-FC19-423F-9150-59EAAB185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154" y="4251835"/>
            <a:ext cx="1381300" cy="13813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A1367D8-D320-425B-9987-7CB077431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54156">
            <a:off x="7478743" y="3892723"/>
            <a:ext cx="1476967" cy="14769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Цель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1544" y="0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18284"/>
            <a:ext cx="5483861" cy="24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2800" dirty="0">
                <a:latin typeface="Calibri Light"/>
                <a:cs typeface="Calibri Light"/>
              </a:rPr>
              <a:t>Оптимизация и автоматизация процессов мониторинга перемещения мебели и техники с помощью систем видеонаблюдения и глубокого обучения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547FAC-601B-4368-878C-D347891E2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647" y="2114638"/>
            <a:ext cx="1562627" cy="156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0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E9ED4-7435-492E-BD6B-823EF256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0102E8-7D23-42DF-BC00-2CA260804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Сбор набора данных (камеры наблюдения, открытые источники)</a:t>
            </a:r>
          </a:p>
          <a:p>
            <a:r>
              <a:rPr lang="ru-RU" dirty="0"/>
              <a:t>Предобработка данных (аугментация)</a:t>
            </a:r>
          </a:p>
          <a:p>
            <a:r>
              <a:rPr lang="ru-RU" dirty="0"/>
              <a:t>Выбор модели детектора и </a:t>
            </a:r>
            <a:r>
              <a:rPr lang="ru-RU" dirty="0" err="1"/>
              <a:t>трекера</a:t>
            </a:r>
            <a:endParaRPr lang="ru-RU" dirty="0">
              <a:highlight>
                <a:srgbClr val="FFFF00"/>
              </a:highlight>
            </a:endParaRPr>
          </a:p>
          <a:p>
            <a:r>
              <a:rPr lang="ru-RU" dirty="0"/>
              <a:t>Обучение модели</a:t>
            </a:r>
          </a:p>
          <a:p>
            <a:r>
              <a:rPr lang="ru-RU" dirty="0"/>
              <a:t>Проектирование базы данных для предметной области</a:t>
            </a:r>
            <a:endParaRPr lang="ru-RU" dirty="0">
              <a:highlight>
                <a:srgbClr val="FFFF00"/>
              </a:highlight>
            </a:endParaRPr>
          </a:p>
          <a:p>
            <a:r>
              <a:rPr lang="ru-RU" dirty="0"/>
              <a:t>Логирование работы модели в базу данных</a:t>
            </a:r>
          </a:p>
          <a:p>
            <a:r>
              <a:rPr lang="ru-RU" dirty="0"/>
              <a:t>Пользовательский интерфейс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523A449D-3805-475C-A287-E6F795F1B97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1544" y="0"/>
            <a:ext cx="818388" cy="11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05545"/>
            <a:ext cx="10515600" cy="1044722"/>
          </a:xfrm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lang="ru-RU" spc="-10" dirty="0"/>
              <a:t>Целевая аудитория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38200" y="1882269"/>
            <a:ext cx="7007942" cy="43979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2800" dirty="0">
                <a:latin typeface="Calibri Light"/>
                <a:cs typeface="Calibri Light"/>
              </a:rPr>
              <a:t>Потенциальные потребители: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Учебные заведения (вузы, колледжи, школы)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гостиницы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конференц-центры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библиотеки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музеи </a:t>
            </a:r>
          </a:p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>
                <a:latin typeface="Calibri Light"/>
                <a:cs typeface="Calibri Light"/>
              </a:rPr>
              <a:t>другие организации, которым необходимо эффективно управлять инвентарём мебели.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9384DD-0492-4F56-BF7C-CD81068D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739">
            <a:off x="9314097" y="3137014"/>
            <a:ext cx="1410585" cy="141058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C51756-656A-4CF7-B11C-D0A4EEDD3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1244">
            <a:off x="9370142" y="957477"/>
            <a:ext cx="1159501" cy="115950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D9AA6C-8595-4B9B-A142-481233CF8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7840">
            <a:off x="7626644" y="1596083"/>
            <a:ext cx="1010520" cy="101052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1CB2D9-0283-42B7-B63D-67260824F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291" y="166249"/>
            <a:ext cx="1429247" cy="142924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1CF3E0-7D4F-42DF-B053-FE593D456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16684">
            <a:off x="5948730" y="425321"/>
            <a:ext cx="386449" cy="386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8" y="684352"/>
            <a:ext cx="28881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spc="-10" dirty="0">
                <a:solidFill>
                  <a:srgbClr val="39579E"/>
                </a:solidFill>
                <a:latin typeface="Calibri Light"/>
                <a:cs typeface="Calibri Light"/>
              </a:rPr>
              <a:t>Конкуренция</a:t>
            </a:r>
            <a:endParaRPr sz="3600" dirty="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8" y="1283148"/>
            <a:ext cx="9819888" cy="974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2800" dirty="0">
                <a:latin typeface="Calibri Light"/>
                <a:cs typeface="Calibri Light"/>
              </a:rPr>
              <a:t>Главный конкурент – </a:t>
            </a:r>
            <a:r>
              <a:rPr lang="en-US" sz="2800" dirty="0" err="1">
                <a:latin typeface="Calibri Light"/>
                <a:cs typeface="Calibri Light"/>
              </a:rPr>
              <a:t>Tp</a:t>
            </a:r>
            <a:r>
              <a:rPr lang="en-US" sz="2800" dirty="0">
                <a:latin typeface="Calibri Light"/>
                <a:cs typeface="Calibri Light"/>
              </a:rPr>
              <a:t>-link.</a:t>
            </a:r>
            <a:r>
              <a:rPr lang="ru-RU" sz="2800" dirty="0">
                <a:latin typeface="Calibri Light"/>
                <a:cs typeface="Calibri Light"/>
              </a:rPr>
              <a:t> Компания предоставляет продукты связанные больше с безопасностью, а не с мониторингом.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ABD9825-90C3-41F6-8F3A-FB0F5518697F}"/>
              </a:ext>
            </a:extLst>
          </p:cNvPr>
          <p:cNvSpPr txBox="1"/>
          <p:nvPr/>
        </p:nvSpPr>
        <p:spPr>
          <a:xfrm>
            <a:off x="1508775" y="5095618"/>
            <a:ext cx="2154847" cy="479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800" dirty="0" err="1">
                <a:latin typeface="Calibri Light"/>
                <a:cs typeface="Calibri Light"/>
              </a:rPr>
              <a:t>Tp</a:t>
            </a:r>
            <a:r>
              <a:rPr lang="en-US" sz="2800" dirty="0">
                <a:latin typeface="Calibri Light"/>
                <a:cs typeface="Calibri Light"/>
              </a:rPr>
              <a:t>-link VIGI AI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1026" name="Picture 2" descr="VIGI C540V ">
            <a:extLst>
              <a:ext uri="{FF2B5EF4-FFF2-40B4-BE49-F238E27FC236}">
                <a16:creationId xmlns:a16="http://schemas.microsoft.com/office/drawing/2014/main" id="{B7D57A8E-BC93-441F-B36C-963FB7E0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74" y="3180388"/>
            <a:ext cx="2154847" cy="21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571CBF-DEC4-4B76-9333-57EC3A2B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35" y="2623791"/>
            <a:ext cx="5935512" cy="39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66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Средства</a:t>
            </a:r>
            <a:r>
              <a:rPr spc="-80" dirty="0"/>
              <a:t> </a:t>
            </a:r>
            <a:r>
              <a:rPr spc="-10" dirty="0"/>
              <a:t>реализации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3726" y="2204212"/>
            <a:ext cx="3892272" cy="10315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555" y="4024884"/>
            <a:ext cx="1139638" cy="12085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84071" y="5349592"/>
            <a:ext cx="957097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10" dirty="0">
                <a:latin typeface="Segoe UI Light"/>
                <a:cs typeface="Segoe UI Light"/>
              </a:rPr>
              <a:t>Docker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8786" y="5510064"/>
            <a:ext cx="91376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10" dirty="0">
                <a:latin typeface="Segoe UI Light"/>
                <a:cs typeface="Segoe UI Light"/>
              </a:rPr>
              <a:t>NUMPY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4249" y="5436730"/>
            <a:ext cx="1123499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25" dirty="0">
                <a:latin typeface="Segoe UI Light"/>
                <a:cs typeface="Segoe UI Light"/>
              </a:rPr>
              <a:t>YOLOv8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4451" y="5436730"/>
            <a:ext cx="121031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10" dirty="0">
                <a:latin typeface="Segoe UI Light"/>
                <a:cs typeface="Segoe UI Light"/>
              </a:rPr>
              <a:t>VSCODE</a:t>
            </a:r>
            <a:endParaRPr sz="2100" dirty="0">
              <a:latin typeface="Segoe UI Light"/>
              <a:cs typeface="Segoe UI Ligh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2961" y="4127707"/>
            <a:ext cx="1130795" cy="10545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570000" y="5515538"/>
            <a:ext cx="99885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10" dirty="0">
                <a:latin typeface="Segoe UI Light"/>
                <a:cs typeface="Segoe UI Light"/>
              </a:rPr>
              <a:t>OpenCV</a:t>
            </a:r>
            <a:endParaRPr sz="2100" dirty="0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19234" y="5510064"/>
            <a:ext cx="7931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10" dirty="0" err="1">
                <a:latin typeface="Segoe UI Light"/>
                <a:cs typeface="Segoe UI Light"/>
              </a:rPr>
              <a:t>PyQt</a:t>
            </a:r>
            <a:endParaRPr sz="2100" dirty="0">
              <a:latin typeface="Segoe UI Light"/>
              <a:cs typeface="Segoe UI Ligh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22EB83-816A-4856-BEF5-C7A1E9681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239" y="4270657"/>
            <a:ext cx="952500" cy="952500"/>
          </a:xfrm>
          <a:prstGeom prst="rect">
            <a:avLst/>
          </a:prstGeom>
        </p:spPr>
      </p:pic>
      <p:pic>
        <p:nvPicPr>
          <p:cNvPr id="2050" name="Picture 2" descr="PyQt — Википедия">
            <a:extLst>
              <a:ext uri="{FF2B5EF4-FFF2-40B4-BE49-F238E27FC236}">
                <a16:creationId xmlns:a16="http://schemas.microsoft.com/office/drawing/2014/main" id="{6BB8E02B-ACB8-470F-92D1-2B07A122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30" y="3946140"/>
            <a:ext cx="1346274" cy="140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Convert YOLOv8 PyTorch TXT to meituan/yolov6">
            <a:extLst>
              <a:ext uri="{FF2B5EF4-FFF2-40B4-BE49-F238E27FC236}">
                <a16:creationId xmlns:a16="http://schemas.microsoft.com/office/drawing/2014/main" id="{56D7FEDB-6077-4F6E-81DF-C8A70D8CE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5" t="33405" r="41387" b="32747"/>
          <a:stretch/>
        </p:blipFill>
        <p:spPr bwMode="auto">
          <a:xfrm>
            <a:off x="5689879" y="4270657"/>
            <a:ext cx="812241" cy="90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6AA585C-F048-45AD-B1E2-553436853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7041" y="4270657"/>
            <a:ext cx="1520533" cy="1031577"/>
          </a:xfrm>
          <a:prstGeom prst="rect">
            <a:avLst/>
          </a:prstGeom>
        </p:spPr>
      </p:pic>
      <p:sp>
        <p:nvSpPr>
          <p:cNvPr id="25" name="object 9">
            <a:extLst>
              <a:ext uri="{FF2B5EF4-FFF2-40B4-BE49-F238E27FC236}">
                <a16:creationId xmlns:a16="http://schemas.microsoft.com/office/drawing/2014/main" id="{82A47866-87E0-499F-BF33-9613E45E92AD}"/>
              </a:ext>
            </a:extLst>
          </p:cNvPr>
          <p:cNvSpPr txBox="1"/>
          <p:nvPr/>
        </p:nvSpPr>
        <p:spPr>
          <a:xfrm>
            <a:off x="4055559" y="5425219"/>
            <a:ext cx="1123499" cy="34047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2100" spc="-25" dirty="0" err="1">
                <a:latin typeface="Segoe UI Light"/>
                <a:cs typeface="Segoe UI Light"/>
              </a:rPr>
              <a:t>Bytetrack</a:t>
            </a:r>
            <a:endParaRPr sz="2100" dirty="0">
              <a:latin typeface="Segoe UI Light"/>
              <a:cs typeface="Segoe UI Light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726BCA8-7671-4977-828D-24FE025D0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68" y="4086513"/>
            <a:ext cx="952500" cy="9525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0F854E7-DB65-4266-8D57-5475FB2EBF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480" y="2821331"/>
            <a:ext cx="1265182" cy="126518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287B7D0-1969-49D1-A16E-EBD112E77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9176" y="1967421"/>
            <a:ext cx="4182059" cy="15051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058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00"/>
              </a:spcBef>
            </a:pPr>
            <a:r>
              <a:rPr dirty="0"/>
              <a:t>Подготовка</a:t>
            </a:r>
            <a:r>
              <a:rPr spc="-110" dirty="0"/>
              <a:t> </a:t>
            </a:r>
            <a:r>
              <a:rPr dirty="0"/>
              <a:t>набора</a:t>
            </a:r>
            <a:r>
              <a:rPr spc="-120" dirty="0"/>
              <a:t> </a:t>
            </a:r>
            <a:r>
              <a:rPr spc="-10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2047" y="88392"/>
            <a:ext cx="818388" cy="1171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72437"/>
            <a:ext cx="4290695" cy="36926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latin typeface="Calibri Light"/>
                <a:cs typeface="Calibri Light"/>
              </a:rPr>
              <a:t>Источник:</a:t>
            </a:r>
            <a:endParaRPr sz="2400" dirty="0">
              <a:latin typeface="Calibri Light"/>
              <a:cs typeface="Calibri Light"/>
            </a:endParaRPr>
          </a:p>
          <a:p>
            <a:pPr marL="12700" marR="5080" algn="just">
              <a:lnSpc>
                <a:spcPct val="114999"/>
              </a:lnSpc>
              <a:spcBef>
                <a:spcPts val="1995"/>
              </a:spcBef>
            </a:pPr>
            <a:r>
              <a:rPr lang="ru-RU" sz="2400" dirty="0">
                <a:latin typeface="Calibri Light"/>
                <a:cs typeface="Calibri Light"/>
              </a:rPr>
              <a:t>1858 изображений, собранных с камер видеонаблюдения, установленных в учебном заведении САФУ, в частности, в корпусе IT-парка. </a:t>
            </a:r>
            <a:endParaRPr sz="2400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545"/>
              </a:spcBef>
            </a:pPr>
            <a:endParaRPr sz="240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</a:pPr>
            <a:r>
              <a:rPr sz="2400" spc="-10" dirty="0" err="1">
                <a:latin typeface="Calibri Light"/>
                <a:cs typeface="Calibri Light"/>
              </a:rPr>
              <a:t>Разрешение</a:t>
            </a:r>
            <a:r>
              <a:rPr sz="2400" spc="-35" dirty="0">
                <a:latin typeface="Calibri Light"/>
                <a:cs typeface="Calibri Light"/>
              </a:rPr>
              <a:t> </a:t>
            </a:r>
            <a:r>
              <a:rPr lang="en-US" sz="2400" spc="-35" dirty="0">
                <a:latin typeface="Calibri Light"/>
                <a:cs typeface="Calibri Light"/>
              </a:rPr>
              <a:t>1920</a:t>
            </a:r>
            <a:r>
              <a:rPr sz="2400" spc="-10" dirty="0">
                <a:latin typeface="Calibri Light"/>
                <a:cs typeface="Calibri Light"/>
              </a:rPr>
              <a:t> </a:t>
            </a:r>
            <a:r>
              <a:rPr sz="2400" dirty="0">
                <a:latin typeface="Calibri Light"/>
                <a:cs typeface="Calibri Light"/>
              </a:rPr>
              <a:t>x</a:t>
            </a:r>
            <a:r>
              <a:rPr sz="2400" spc="-45" dirty="0">
                <a:latin typeface="Calibri Light"/>
                <a:cs typeface="Calibri Light"/>
              </a:rPr>
              <a:t> </a:t>
            </a:r>
            <a:r>
              <a:rPr lang="en-US" sz="2400" spc="-20" dirty="0">
                <a:latin typeface="Calibri Light"/>
                <a:cs typeface="Calibri Light"/>
              </a:rPr>
              <a:t>1080</a:t>
            </a:r>
            <a:endParaRPr sz="2400" dirty="0">
              <a:latin typeface="Calibri Light"/>
              <a:cs typeface="Calibri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8718C1-6136-456C-9ED6-82B14C7681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6011" y="2399174"/>
            <a:ext cx="5400675" cy="30035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614</Words>
  <Application>Microsoft Office PowerPoint</Application>
  <PresentationFormat>Широкоэкранный</PresentationFormat>
  <Paragraphs>102</Paragraphs>
  <Slides>24</Slides>
  <Notes>0</Notes>
  <HiddenSlides>1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Segoe UI Light</vt:lpstr>
      <vt:lpstr>Тема Office</vt:lpstr>
      <vt:lpstr>Мониторинг перемещения мебели и техники в общественных учреждениях с помощью технологий глубокого обучения</vt:lpstr>
      <vt:lpstr>Актуальность</vt:lpstr>
      <vt:lpstr>Актуальность</vt:lpstr>
      <vt:lpstr>Цель</vt:lpstr>
      <vt:lpstr>Задачи</vt:lpstr>
      <vt:lpstr>Целевая аудитория</vt:lpstr>
      <vt:lpstr>Презентация PowerPoint</vt:lpstr>
      <vt:lpstr>Средства реализации</vt:lpstr>
      <vt:lpstr>Подготовка набора данных</vt:lpstr>
      <vt:lpstr>Подготовка набора данных</vt:lpstr>
      <vt:lpstr>Подготовка набора данных</vt:lpstr>
      <vt:lpstr>Выбор модели. YOLO</vt:lpstr>
      <vt:lpstr>Обучение модели YOLOv8</vt:lpstr>
      <vt:lpstr>Обучение модели YOLOv8. Динамика ошибки</vt:lpstr>
      <vt:lpstr>Обучение модели YOLOv8. Динамика метрик</vt:lpstr>
      <vt:lpstr>Обучение модели YOLOv8 ЗА КАДРОМ</vt:lpstr>
      <vt:lpstr>База данных</vt:lpstr>
      <vt:lpstr>Граф камер</vt:lpstr>
      <vt:lpstr>Архитектура приложения</vt:lpstr>
      <vt:lpstr>Презентация PowerPoint</vt:lpstr>
      <vt:lpstr>Функция аннотации</vt:lpstr>
      <vt:lpstr>Развитие</vt:lpstr>
      <vt:lpstr>Спасибо!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Мониторинга перемещения мебели и техники в общественных учреждениях с помощью технологии глубокого обучения</dc:title>
  <dc:creator>kin</dc:creator>
  <cp:lastModifiedBy>kin</cp:lastModifiedBy>
  <cp:revision>23</cp:revision>
  <dcterms:created xsi:type="dcterms:W3CDTF">2024-03-12T10:57:06Z</dcterms:created>
  <dcterms:modified xsi:type="dcterms:W3CDTF">2024-03-12T15:03:36Z</dcterms:modified>
</cp:coreProperties>
</file>